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60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10AE4-E368-4710-508F-E00118C986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66EAEC-F752-7B7C-03B5-660254F28E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72189-5CD6-B7C2-17C3-028359EE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92BD7-326A-B0F4-7EE3-E1D377EF2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1670F-3C5A-9540-5576-E8D45121B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0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4D137-28B2-DCE0-6D81-9AF1ECCCA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DF831-BFC3-95B3-38B1-397193EC2D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F6674-9F47-0CE7-A9CD-A96A02B7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932A6-4587-EBC0-534C-76D2A6033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C8F69-05CB-8DB1-997D-204C585DF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80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0294AF-9A28-DB43-0FBE-5A51E5D114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F5EBF-FD1F-8094-2DBC-FC8998B70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158CE-318D-3741-1671-9DF7C9CC8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FEF70-DEA2-40AF-2573-F1570447F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E28DA-96D7-1811-357E-DF82396C5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5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3ABC-D468-29A7-878E-179A6D229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545E8-D46D-4B88-F82C-62B7DB38F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CD128-8EF3-4845-1854-CF04BBCEF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46DE3-B5ED-E8EE-B336-79D8A8024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5EC73-E1A8-17B2-2694-D65FBDDF3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9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C53B6-2A01-706A-F3E6-F03419416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AED58-C532-F980-7BB6-0AA8C754C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2EA18-E388-9563-79F9-5C05E1229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B0CA6-FC14-C6FD-9406-875F35EC3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0EBA1-F2B8-B773-D8F9-323FC64A8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10AB7-63F7-0553-01A2-957470C19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BAABA-518B-47B0-CD7D-FBADD5DF9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53799-2172-1723-1BAE-811AB4CF4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6F47A-4FC3-5ECF-A78B-3F47F56F3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1616C8-3474-3335-D767-3B46D9986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45B13-7281-9172-F7AD-58EC349EC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3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8B1C0-4BCA-6E96-B097-C368329A8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0920D-6070-0E35-E10A-956DBE55E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ADBA7-EA2B-C259-2262-82875B99B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FF1783-7353-F249-1EB5-84B3577DB3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4CC77-ACB1-9F8C-5365-40AB98391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59ADBE-1C3E-A615-426F-DC3C35085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02229-6AC8-21AF-B5CC-03F519BE4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908FA9-C60C-FF65-AF31-D38BA968C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37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35C08-7AA9-C6A5-5119-B9FF1BA0B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2A04F-71D9-5193-A2A7-622FC99B4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3AB990-107B-565F-75BA-7FE996771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21D46F-D3A7-D9BF-AC30-520AD064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1BED8E-6232-8ECA-767D-77F7F13E9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63FF49-FA68-9C91-CC80-05E01050A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480DD4-060F-1481-4C36-013726F1B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13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2AF85-30FE-7213-585E-209590A54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3A609-875A-7AB9-976B-4FEA5FF09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E89F8-70D5-B7CD-6EBA-4F6EF54BE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4277AD-D37E-2586-E760-0BF849FC0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C8504E-9A9B-429D-8641-294E9B8F1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3406D4-232C-72F3-6E8B-B204EE320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90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87FB8-D2A8-A51E-24A6-34BDDF338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DEF397-5C62-0DC5-AC79-C0B8C3B317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BE856-E6D5-6BAC-EAA1-15442CF8A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EECE35-F722-8CC1-F3EF-55C79BEBD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EFA8D-8430-FF84-8136-52F4F0958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FA8E5-31D8-7A4E-A422-6E902038A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50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D84B0-4D5E-5F78-33A9-3A0C17CCF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8B689-A3A2-B515-3096-DA4941148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FE312-1435-3237-42C7-4A53EAF22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DFD96D-FC96-4152-907C-F8457087175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87351-6F00-3673-18AF-00D5FC541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CE260-823F-7C1D-82F7-FC03481F1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79CB1-8A31-4C07-AB3C-64DF8AC9D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9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Arrow: Right 79">
            <a:extLst>
              <a:ext uri="{FF2B5EF4-FFF2-40B4-BE49-F238E27FC236}">
                <a16:creationId xmlns:a16="http://schemas.microsoft.com/office/drawing/2014/main" id="{6073D061-3A1C-5A2E-E463-E56A0F6C5F3C}"/>
              </a:ext>
            </a:extLst>
          </p:cNvPr>
          <p:cNvSpPr/>
          <p:nvPr/>
        </p:nvSpPr>
        <p:spPr>
          <a:xfrm>
            <a:off x="8785119" y="4739326"/>
            <a:ext cx="1047449" cy="378966"/>
          </a:xfrm>
          <a:prstGeom prst="rightArrow">
            <a:avLst/>
          </a:prstGeom>
          <a:pattFill prst="ltVert">
            <a:fgClr>
              <a:schemeClr val="bg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Arrow: Right 78">
            <a:extLst>
              <a:ext uri="{FF2B5EF4-FFF2-40B4-BE49-F238E27FC236}">
                <a16:creationId xmlns:a16="http://schemas.microsoft.com/office/drawing/2014/main" id="{B52A6977-0631-3EAE-F4D7-032C51276A4B}"/>
              </a:ext>
            </a:extLst>
          </p:cNvPr>
          <p:cNvSpPr/>
          <p:nvPr/>
        </p:nvSpPr>
        <p:spPr>
          <a:xfrm>
            <a:off x="6703322" y="4694654"/>
            <a:ext cx="1047449" cy="378966"/>
          </a:xfrm>
          <a:prstGeom prst="rightArrow">
            <a:avLst/>
          </a:prstGeom>
          <a:pattFill prst="ltVert">
            <a:fgClr>
              <a:schemeClr val="bg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AA263FFD-8E56-8D5B-43C7-2F9ECBE850C1}"/>
              </a:ext>
            </a:extLst>
          </p:cNvPr>
          <p:cNvSpPr/>
          <p:nvPr/>
        </p:nvSpPr>
        <p:spPr>
          <a:xfrm>
            <a:off x="4673535" y="4727787"/>
            <a:ext cx="1047449" cy="378966"/>
          </a:xfrm>
          <a:prstGeom prst="rightArrow">
            <a:avLst/>
          </a:prstGeom>
          <a:pattFill prst="ltVert">
            <a:fgClr>
              <a:schemeClr val="bg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Arrow: Right 76">
            <a:extLst>
              <a:ext uri="{FF2B5EF4-FFF2-40B4-BE49-F238E27FC236}">
                <a16:creationId xmlns:a16="http://schemas.microsoft.com/office/drawing/2014/main" id="{B19C5329-966D-CA4E-EA50-EA113CF55444}"/>
              </a:ext>
            </a:extLst>
          </p:cNvPr>
          <p:cNvSpPr/>
          <p:nvPr/>
        </p:nvSpPr>
        <p:spPr>
          <a:xfrm>
            <a:off x="2590790" y="4710168"/>
            <a:ext cx="1047449" cy="378966"/>
          </a:xfrm>
          <a:prstGeom prst="rightArrow">
            <a:avLst/>
          </a:prstGeom>
          <a:pattFill prst="ltVert">
            <a:fgClr>
              <a:schemeClr val="bg1"/>
            </a:fgClr>
            <a:bgClr>
              <a:schemeClr val="tx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row: Down 58">
            <a:extLst>
              <a:ext uri="{FF2B5EF4-FFF2-40B4-BE49-F238E27FC236}">
                <a16:creationId xmlns:a16="http://schemas.microsoft.com/office/drawing/2014/main" id="{42DB4185-B72F-EF3D-DFF0-16F0B97D6DA8}"/>
              </a:ext>
            </a:extLst>
          </p:cNvPr>
          <p:cNvSpPr/>
          <p:nvPr/>
        </p:nvSpPr>
        <p:spPr>
          <a:xfrm rot="10800000">
            <a:off x="11161950" y="1236225"/>
            <a:ext cx="508862" cy="28001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row: Down 57">
            <a:extLst>
              <a:ext uri="{FF2B5EF4-FFF2-40B4-BE49-F238E27FC236}">
                <a16:creationId xmlns:a16="http://schemas.microsoft.com/office/drawing/2014/main" id="{6455D485-57C0-9140-D4B9-B522BA5A7AA5}"/>
              </a:ext>
            </a:extLst>
          </p:cNvPr>
          <p:cNvSpPr/>
          <p:nvPr/>
        </p:nvSpPr>
        <p:spPr>
          <a:xfrm>
            <a:off x="706698" y="1236226"/>
            <a:ext cx="508862" cy="280018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Factory with solid fill">
            <a:extLst>
              <a:ext uri="{FF2B5EF4-FFF2-40B4-BE49-F238E27FC236}">
                <a16:creationId xmlns:a16="http://schemas.microsoft.com/office/drawing/2014/main" id="{961C7035-9CC1-9D3B-2E97-B67D556BB67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969752" y="137160"/>
            <a:ext cx="914400" cy="914400"/>
          </a:xfrm>
          <a:prstGeom prst="rect">
            <a:avLst/>
          </a:prstGeom>
        </p:spPr>
      </p:pic>
      <p:pic>
        <p:nvPicPr>
          <p:cNvPr id="6" name="Graphic 5" descr="Factory with solid fill">
            <a:extLst>
              <a:ext uri="{FF2B5EF4-FFF2-40B4-BE49-F238E27FC236}">
                <a16:creationId xmlns:a16="http://schemas.microsoft.com/office/drawing/2014/main" id="{B9EB7649-EBAD-E9CA-FB32-EFF77B46C6B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5968" y="137160"/>
            <a:ext cx="914400" cy="914400"/>
          </a:xfrm>
          <a:prstGeom prst="rect">
            <a:avLst/>
          </a:prstGeom>
        </p:spPr>
      </p:pic>
      <p:pic>
        <p:nvPicPr>
          <p:cNvPr id="8" name="Graphic 7" descr="Warehouse with solid fill">
            <a:extLst>
              <a:ext uri="{FF2B5EF4-FFF2-40B4-BE49-F238E27FC236}">
                <a16:creationId xmlns:a16="http://schemas.microsoft.com/office/drawing/2014/main" id="{ACC091C4-7217-3F58-087A-376B744FC2C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968" y="4270587"/>
            <a:ext cx="914400" cy="914400"/>
          </a:xfrm>
          <a:prstGeom prst="rect">
            <a:avLst/>
          </a:prstGeom>
        </p:spPr>
      </p:pic>
      <p:pic>
        <p:nvPicPr>
          <p:cNvPr id="9" name="Graphic 8" descr="Warehouse with solid fill">
            <a:extLst>
              <a:ext uri="{FF2B5EF4-FFF2-40B4-BE49-F238E27FC236}">
                <a16:creationId xmlns:a16="http://schemas.microsoft.com/office/drawing/2014/main" id="{28382097-F134-ABB6-DBA7-BE88204AD17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69752" y="4252961"/>
            <a:ext cx="914400" cy="914400"/>
          </a:xfrm>
          <a:prstGeom prst="rect">
            <a:avLst/>
          </a:prstGeom>
        </p:spPr>
      </p:pic>
      <p:pic>
        <p:nvPicPr>
          <p:cNvPr id="11" name="Graphic 10" descr="Truck with solid fill">
            <a:extLst>
              <a:ext uri="{FF2B5EF4-FFF2-40B4-BE49-F238E27FC236}">
                <a16:creationId xmlns:a16="http://schemas.microsoft.com/office/drawing/2014/main" id="{D3F8707C-2FB1-932F-28BE-0E05CD94CC4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5968" y="1965960"/>
            <a:ext cx="914400" cy="914400"/>
          </a:xfrm>
          <a:prstGeom prst="rect">
            <a:avLst/>
          </a:prstGeom>
        </p:spPr>
      </p:pic>
      <p:pic>
        <p:nvPicPr>
          <p:cNvPr id="12" name="Graphic 11" descr="Truck with solid fill">
            <a:extLst>
              <a:ext uri="{FF2B5EF4-FFF2-40B4-BE49-F238E27FC236}">
                <a16:creationId xmlns:a16="http://schemas.microsoft.com/office/drawing/2014/main" id="{912883D8-6EC2-0F0A-AB1E-9491522B000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69752" y="1965960"/>
            <a:ext cx="914400" cy="914400"/>
          </a:xfrm>
          <a:prstGeom prst="rect">
            <a:avLst/>
          </a:prstGeom>
        </p:spPr>
      </p:pic>
      <p:pic>
        <p:nvPicPr>
          <p:cNvPr id="14" name="Graphic 13" descr="Building with solid fill">
            <a:extLst>
              <a:ext uri="{FF2B5EF4-FFF2-40B4-BE49-F238E27FC236}">
                <a16:creationId xmlns:a16="http://schemas.microsoft.com/office/drawing/2014/main" id="{E01EED65-6035-93F6-AC08-8D4EC88BE07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46192" y="137160"/>
            <a:ext cx="914400" cy="9144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14C2656-7BFC-3E06-B5EE-5996D9684EA3}"/>
              </a:ext>
            </a:extLst>
          </p:cNvPr>
          <p:cNvSpPr txBox="1"/>
          <p:nvPr/>
        </p:nvSpPr>
        <p:spPr>
          <a:xfrm>
            <a:off x="4766345" y="1051560"/>
            <a:ext cx="20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Production Control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3435AD-B9F8-ED47-480B-B9DFC95759EF}"/>
              </a:ext>
            </a:extLst>
          </p:cNvPr>
          <p:cNvSpPr txBox="1"/>
          <p:nvPr/>
        </p:nvSpPr>
        <p:spPr>
          <a:xfrm>
            <a:off x="10836534" y="866894"/>
            <a:ext cx="1180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Customer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4D203D-6EB9-A0BD-D98D-4CFD6CD50898}"/>
              </a:ext>
            </a:extLst>
          </p:cNvPr>
          <p:cNvSpPr txBox="1"/>
          <p:nvPr/>
        </p:nvSpPr>
        <p:spPr>
          <a:xfrm>
            <a:off x="400674" y="866894"/>
            <a:ext cx="1124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Suppliers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3A22C1-4E1C-0B9B-2F68-BBED3D0FB7E8}"/>
              </a:ext>
            </a:extLst>
          </p:cNvPr>
          <p:cNvSpPr txBox="1"/>
          <p:nvPr/>
        </p:nvSpPr>
        <p:spPr>
          <a:xfrm>
            <a:off x="1420368" y="2238494"/>
            <a:ext cx="14887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Twice a week</a:t>
            </a:r>
          </a:p>
          <a:p>
            <a:r>
              <a:rPr lang="en-US" dirty="0"/>
              <a:t>30 units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6F0BF5-C131-BAE9-112B-2FD8637F3BB6}"/>
              </a:ext>
            </a:extLst>
          </p:cNvPr>
          <p:cNvSpPr txBox="1"/>
          <p:nvPr/>
        </p:nvSpPr>
        <p:spPr>
          <a:xfrm>
            <a:off x="10119135" y="2236762"/>
            <a:ext cx="8506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Daily</a:t>
            </a:r>
          </a:p>
          <a:p>
            <a:r>
              <a:rPr lang="en-US" dirty="0"/>
              <a:t>5 units</a:t>
            </a:r>
          </a:p>
        </p:txBody>
      </p:sp>
      <p:sp>
        <p:nvSpPr>
          <p:cNvPr id="20" name="Rectangle: Folded Corner 19">
            <a:extLst>
              <a:ext uri="{FF2B5EF4-FFF2-40B4-BE49-F238E27FC236}">
                <a16:creationId xmlns:a16="http://schemas.microsoft.com/office/drawing/2014/main" id="{F9F976D0-B084-7B36-4507-26A222291AE5}"/>
              </a:ext>
            </a:extLst>
          </p:cNvPr>
          <p:cNvSpPr/>
          <p:nvPr/>
        </p:nvSpPr>
        <p:spPr>
          <a:xfrm>
            <a:off x="1579145" y="4453806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Stamping</a:t>
            </a:r>
          </a:p>
        </p:txBody>
      </p:sp>
      <p:sp>
        <p:nvSpPr>
          <p:cNvPr id="21" name="Rectangle: Folded Corner 20">
            <a:extLst>
              <a:ext uri="{FF2B5EF4-FFF2-40B4-BE49-F238E27FC236}">
                <a16:creationId xmlns:a16="http://schemas.microsoft.com/office/drawing/2014/main" id="{33A7B1BE-2ECD-0FAF-6283-B59E27463A54}"/>
              </a:ext>
            </a:extLst>
          </p:cNvPr>
          <p:cNvSpPr/>
          <p:nvPr/>
        </p:nvSpPr>
        <p:spPr>
          <a:xfrm>
            <a:off x="3640263" y="4453806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Weld 1</a:t>
            </a:r>
          </a:p>
        </p:txBody>
      </p:sp>
      <p:sp>
        <p:nvSpPr>
          <p:cNvPr id="22" name="Rectangle: Folded Corner 21">
            <a:extLst>
              <a:ext uri="{FF2B5EF4-FFF2-40B4-BE49-F238E27FC236}">
                <a16:creationId xmlns:a16="http://schemas.microsoft.com/office/drawing/2014/main" id="{8024E4D2-3C42-AEBA-AF0A-320AB0F1C5FF}"/>
              </a:ext>
            </a:extLst>
          </p:cNvPr>
          <p:cNvSpPr/>
          <p:nvPr/>
        </p:nvSpPr>
        <p:spPr>
          <a:xfrm>
            <a:off x="5695517" y="4453806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Weld 2</a:t>
            </a:r>
          </a:p>
        </p:txBody>
      </p:sp>
      <p:sp>
        <p:nvSpPr>
          <p:cNvPr id="23" name="Rectangle: Folded Corner 22">
            <a:extLst>
              <a:ext uri="{FF2B5EF4-FFF2-40B4-BE49-F238E27FC236}">
                <a16:creationId xmlns:a16="http://schemas.microsoft.com/office/drawing/2014/main" id="{A92B9F86-D926-3BF7-991C-2B8F5F3BD63B}"/>
              </a:ext>
            </a:extLst>
          </p:cNvPr>
          <p:cNvSpPr/>
          <p:nvPr/>
        </p:nvSpPr>
        <p:spPr>
          <a:xfrm>
            <a:off x="7754611" y="4453806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Assembly 1</a:t>
            </a:r>
          </a:p>
        </p:txBody>
      </p:sp>
      <p:sp>
        <p:nvSpPr>
          <p:cNvPr id="24" name="Rectangle: Folded Corner 23">
            <a:extLst>
              <a:ext uri="{FF2B5EF4-FFF2-40B4-BE49-F238E27FC236}">
                <a16:creationId xmlns:a16="http://schemas.microsoft.com/office/drawing/2014/main" id="{D9E683AC-4F63-C9EB-09D4-AB3DB2892582}"/>
              </a:ext>
            </a:extLst>
          </p:cNvPr>
          <p:cNvSpPr/>
          <p:nvPr/>
        </p:nvSpPr>
        <p:spPr>
          <a:xfrm>
            <a:off x="9809866" y="4453806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</a:rPr>
              <a:t>Assembly 2</a:t>
            </a:r>
          </a:p>
        </p:txBody>
      </p:sp>
      <p:sp>
        <p:nvSpPr>
          <p:cNvPr id="30" name="Rectangle: Folded Corner 29">
            <a:extLst>
              <a:ext uri="{FF2B5EF4-FFF2-40B4-BE49-F238E27FC236}">
                <a16:creationId xmlns:a16="http://schemas.microsoft.com/office/drawing/2014/main" id="{1A8BEB53-F7EA-F8AF-988B-51EDB5E58980}"/>
              </a:ext>
            </a:extLst>
          </p:cNvPr>
          <p:cNvSpPr/>
          <p:nvPr/>
        </p:nvSpPr>
        <p:spPr>
          <a:xfrm>
            <a:off x="554502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1" name="Rectangle: Folded Corner 30">
            <a:extLst>
              <a:ext uri="{FF2B5EF4-FFF2-40B4-BE49-F238E27FC236}">
                <a16:creationId xmlns:a16="http://schemas.microsoft.com/office/drawing/2014/main" id="{51434D3D-915D-2070-E296-336734AFDF1B}"/>
              </a:ext>
            </a:extLst>
          </p:cNvPr>
          <p:cNvSpPr/>
          <p:nvPr/>
        </p:nvSpPr>
        <p:spPr>
          <a:xfrm>
            <a:off x="4668850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2" name="Rectangle: Folded Corner 31">
            <a:extLst>
              <a:ext uri="{FF2B5EF4-FFF2-40B4-BE49-F238E27FC236}">
                <a16:creationId xmlns:a16="http://schemas.microsoft.com/office/drawing/2014/main" id="{295F1046-54FB-F418-B4E7-2AC9315FD710}"/>
              </a:ext>
            </a:extLst>
          </p:cNvPr>
          <p:cNvSpPr/>
          <p:nvPr/>
        </p:nvSpPr>
        <p:spPr>
          <a:xfrm>
            <a:off x="5697437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3" name="Rectangle: Folded Corner 32">
            <a:extLst>
              <a:ext uri="{FF2B5EF4-FFF2-40B4-BE49-F238E27FC236}">
                <a16:creationId xmlns:a16="http://schemas.microsoft.com/office/drawing/2014/main" id="{F3579789-1DB9-CFA2-E60D-019344DF1755}"/>
              </a:ext>
            </a:extLst>
          </p:cNvPr>
          <p:cNvSpPr/>
          <p:nvPr/>
        </p:nvSpPr>
        <p:spPr>
          <a:xfrm>
            <a:off x="6726024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5" name="Rectangle: Folded Corner 34">
            <a:extLst>
              <a:ext uri="{FF2B5EF4-FFF2-40B4-BE49-F238E27FC236}">
                <a16:creationId xmlns:a16="http://schemas.microsoft.com/office/drawing/2014/main" id="{EA92BE1C-B46A-108F-9351-FDCB1FA386EA}"/>
              </a:ext>
            </a:extLst>
          </p:cNvPr>
          <p:cNvSpPr/>
          <p:nvPr/>
        </p:nvSpPr>
        <p:spPr>
          <a:xfrm>
            <a:off x="1583089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6" name="Rectangle: Folded Corner 35">
            <a:extLst>
              <a:ext uri="{FF2B5EF4-FFF2-40B4-BE49-F238E27FC236}">
                <a16:creationId xmlns:a16="http://schemas.microsoft.com/office/drawing/2014/main" id="{6180821F-BF52-4380-3076-E7C5E3328DB0}"/>
              </a:ext>
            </a:extLst>
          </p:cNvPr>
          <p:cNvSpPr/>
          <p:nvPr/>
        </p:nvSpPr>
        <p:spPr>
          <a:xfrm>
            <a:off x="2611676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7" name="Rectangle: Folded Corner 36">
            <a:extLst>
              <a:ext uri="{FF2B5EF4-FFF2-40B4-BE49-F238E27FC236}">
                <a16:creationId xmlns:a16="http://schemas.microsoft.com/office/drawing/2014/main" id="{A375F074-EF42-6D5B-0652-3E26B330B290}"/>
              </a:ext>
            </a:extLst>
          </p:cNvPr>
          <p:cNvSpPr/>
          <p:nvPr/>
        </p:nvSpPr>
        <p:spPr>
          <a:xfrm>
            <a:off x="3640263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8" name="Rectangle: Folded Corner 37">
            <a:extLst>
              <a:ext uri="{FF2B5EF4-FFF2-40B4-BE49-F238E27FC236}">
                <a16:creationId xmlns:a16="http://schemas.microsoft.com/office/drawing/2014/main" id="{7143A29E-1931-E1A6-6046-9677A34A7E9A}"/>
              </a:ext>
            </a:extLst>
          </p:cNvPr>
          <p:cNvSpPr/>
          <p:nvPr/>
        </p:nvSpPr>
        <p:spPr>
          <a:xfrm>
            <a:off x="7754611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9" name="Rectangle: Folded Corner 38">
            <a:extLst>
              <a:ext uri="{FF2B5EF4-FFF2-40B4-BE49-F238E27FC236}">
                <a16:creationId xmlns:a16="http://schemas.microsoft.com/office/drawing/2014/main" id="{C38B7934-237E-7D0A-6F2A-EE978C75E335}"/>
              </a:ext>
            </a:extLst>
          </p:cNvPr>
          <p:cNvSpPr/>
          <p:nvPr/>
        </p:nvSpPr>
        <p:spPr>
          <a:xfrm>
            <a:off x="9811786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40" name="Rectangle: Folded Corner 39">
            <a:extLst>
              <a:ext uri="{FF2B5EF4-FFF2-40B4-BE49-F238E27FC236}">
                <a16:creationId xmlns:a16="http://schemas.microsoft.com/office/drawing/2014/main" id="{41B81A7B-1FD3-30DA-351F-41968EDBC031}"/>
              </a:ext>
            </a:extLst>
          </p:cNvPr>
          <p:cNvSpPr/>
          <p:nvPr/>
        </p:nvSpPr>
        <p:spPr>
          <a:xfrm>
            <a:off x="8783198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41" name="Rectangle: Folded Corner 40">
            <a:extLst>
              <a:ext uri="{FF2B5EF4-FFF2-40B4-BE49-F238E27FC236}">
                <a16:creationId xmlns:a16="http://schemas.microsoft.com/office/drawing/2014/main" id="{CF92CE4C-84EC-AB47-FBF0-394C4AE9EF96}"/>
              </a:ext>
            </a:extLst>
          </p:cNvPr>
          <p:cNvSpPr/>
          <p:nvPr/>
        </p:nvSpPr>
        <p:spPr>
          <a:xfrm>
            <a:off x="10836534" y="5329844"/>
            <a:ext cx="1026668" cy="876038"/>
          </a:xfrm>
          <a:prstGeom prst="foldedCorner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817809C0-0C0C-F0CB-F38D-365B51EE8435}"/>
              </a:ext>
            </a:extLst>
          </p:cNvPr>
          <p:cNvSpPr/>
          <p:nvPr/>
        </p:nvSpPr>
        <p:spPr>
          <a:xfrm>
            <a:off x="2909109" y="4727787"/>
            <a:ext cx="405591" cy="369332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55128679-1448-B1C2-9CFA-9FC80104D208}"/>
              </a:ext>
            </a:extLst>
          </p:cNvPr>
          <p:cNvSpPr/>
          <p:nvPr/>
        </p:nvSpPr>
        <p:spPr>
          <a:xfrm>
            <a:off x="4976509" y="4727787"/>
            <a:ext cx="405591" cy="369332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3E31FC10-1978-59C5-C2C4-AC9068B82E40}"/>
              </a:ext>
            </a:extLst>
          </p:cNvPr>
          <p:cNvSpPr/>
          <p:nvPr/>
        </p:nvSpPr>
        <p:spPr>
          <a:xfrm>
            <a:off x="7032723" y="4727787"/>
            <a:ext cx="405591" cy="369332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</a:p>
        </p:txBody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1466E2A8-2038-00AF-4DEC-BFAEB63B7AE0}"/>
              </a:ext>
            </a:extLst>
          </p:cNvPr>
          <p:cNvSpPr/>
          <p:nvPr/>
        </p:nvSpPr>
        <p:spPr>
          <a:xfrm>
            <a:off x="9093736" y="4727787"/>
            <a:ext cx="405591" cy="369332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5CC973C-A6AC-3388-AA02-93BA2F5F8CA0}"/>
              </a:ext>
            </a:extLst>
          </p:cNvPr>
          <p:cNvCxnSpPr>
            <a:cxnSpLocks/>
          </p:cNvCxnSpPr>
          <p:nvPr/>
        </p:nvCxnSpPr>
        <p:spPr>
          <a:xfrm flipH="1">
            <a:off x="8458200" y="457200"/>
            <a:ext cx="2169279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8BDEDDDA-5BD1-C0F7-C84E-2830AD3C64C7}"/>
              </a:ext>
            </a:extLst>
          </p:cNvPr>
          <p:cNvCxnSpPr/>
          <p:nvPr/>
        </p:nvCxnSpPr>
        <p:spPr>
          <a:xfrm flipH="1">
            <a:off x="6598615" y="847844"/>
            <a:ext cx="26979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AA7BA40-9333-012D-F650-EBD8A252EC5F}"/>
              </a:ext>
            </a:extLst>
          </p:cNvPr>
          <p:cNvCxnSpPr/>
          <p:nvPr/>
        </p:nvCxnSpPr>
        <p:spPr>
          <a:xfrm>
            <a:off x="8458200" y="457200"/>
            <a:ext cx="838331" cy="3906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23647E7-4E1D-1B24-E9D0-77DCC69F67EC}"/>
              </a:ext>
            </a:extLst>
          </p:cNvPr>
          <p:cNvCxnSpPr>
            <a:cxnSpLocks/>
          </p:cNvCxnSpPr>
          <p:nvPr/>
        </p:nvCxnSpPr>
        <p:spPr>
          <a:xfrm flipH="1">
            <a:off x="3267116" y="476250"/>
            <a:ext cx="2169279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6A719C9-D4F2-B792-104B-B5B982C76F97}"/>
              </a:ext>
            </a:extLst>
          </p:cNvPr>
          <p:cNvCxnSpPr/>
          <p:nvPr/>
        </p:nvCxnSpPr>
        <p:spPr>
          <a:xfrm flipH="1">
            <a:off x="1407531" y="866894"/>
            <a:ext cx="26979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78BAA83-B720-E344-6AA4-B731BE8CB07E}"/>
              </a:ext>
            </a:extLst>
          </p:cNvPr>
          <p:cNvCxnSpPr/>
          <p:nvPr/>
        </p:nvCxnSpPr>
        <p:spPr>
          <a:xfrm>
            <a:off x="3267116" y="476250"/>
            <a:ext cx="838331" cy="3906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F55D02CD-5A1F-39E0-0B4C-77E1AAED416C}"/>
              </a:ext>
            </a:extLst>
          </p:cNvPr>
          <p:cNvCxnSpPr/>
          <p:nvPr/>
        </p:nvCxnSpPr>
        <p:spPr>
          <a:xfrm flipH="1">
            <a:off x="3811926" y="1442729"/>
            <a:ext cx="994437" cy="8630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117D981D-D49B-0B3D-7AA4-D0F83470B307}"/>
              </a:ext>
            </a:extLst>
          </p:cNvPr>
          <p:cNvCxnSpPr/>
          <p:nvPr/>
        </p:nvCxnSpPr>
        <p:spPr>
          <a:xfrm flipH="1">
            <a:off x="3964326" y="1595129"/>
            <a:ext cx="994437" cy="8630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44B433F-1A32-F8ED-1ED5-C71FBA5496D0}"/>
              </a:ext>
            </a:extLst>
          </p:cNvPr>
          <p:cNvCxnSpPr/>
          <p:nvPr/>
        </p:nvCxnSpPr>
        <p:spPr>
          <a:xfrm flipH="1">
            <a:off x="4116726" y="1747529"/>
            <a:ext cx="994437" cy="8630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BF9277FE-F96B-0631-4142-698643E55A8C}"/>
              </a:ext>
            </a:extLst>
          </p:cNvPr>
          <p:cNvCxnSpPr/>
          <p:nvPr/>
        </p:nvCxnSpPr>
        <p:spPr>
          <a:xfrm flipH="1">
            <a:off x="4269126" y="1899929"/>
            <a:ext cx="994437" cy="8630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FA40FD8-26D9-A0C1-E680-F72B82632550}"/>
              </a:ext>
            </a:extLst>
          </p:cNvPr>
          <p:cNvGrpSpPr/>
          <p:nvPr/>
        </p:nvGrpSpPr>
        <p:grpSpPr>
          <a:xfrm flipH="1">
            <a:off x="6166380" y="1482085"/>
            <a:ext cx="1451637" cy="1320236"/>
            <a:chOff x="6264985" y="1767294"/>
            <a:chExt cx="1451637" cy="1320236"/>
          </a:xfrm>
        </p:grpSpPr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6AA18466-D666-BF63-734D-EB43B814F3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64985" y="1767294"/>
              <a:ext cx="994437" cy="86303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2B568353-2EC0-DEFE-F658-3BF00BEC232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417385" y="1919694"/>
              <a:ext cx="994437" cy="86303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A588A4DA-FDE8-6322-70BB-F21A9F60F84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69785" y="2072094"/>
              <a:ext cx="994437" cy="86303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B28CFB37-62C6-DCD1-6EFC-F63C5C672D7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22185" y="2224494"/>
              <a:ext cx="994437" cy="86303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7BD48161-DD5C-3437-2ABF-20DFB3717A33}"/>
              </a:ext>
            </a:extLst>
          </p:cNvPr>
          <p:cNvSpPr txBox="1"/>
          <p:nvPr/>
        </p:nvSpPr>
        <p:spPr>
          <a:xfrm>
            <a:off x="6157828" y="103134"/>
            <a:ext cx="2210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Forecasted Demand</a:t>
            </a:r>
          </a:p>
          <a:p>
            <a:r>
              <a:rPr lang="en-US" dirty="0"/>
              <a:t>100 units/month</a:t>
            </a:r>
          </a:p>
        </p:txBody>
      </p:sp>
    </p:spTree>
    <p:extLst>
      <p:ext uri="{BB962C8B-B14F-4D97-AF65-F5344CB8AC3E}">
        <p14:creationId xmlns:p14="http://schemas.microsoft.com/office/powerpoint/2010/main" val="1844149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31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DeFranco</dc:creator>
  <cp:lastModifiedBy>Jerry DeFranco</cp:lastModifiedBy>
  <cp:revision>1</cp:revision>
  <dcterms:created xsi:type="dcterms:W3CDTF">2026-05-06T16:44:09Z</dcterms:created>
  <dcterms:modified xsi:type="dcterms:W3CDTF">2026-05-06T20:42:54Z</dcterms:modified>
</cp:coreProperties>
</file>